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299" r:id="rId4"/>
    <p:sldId id="300" r:id="rId5"/>
    <p:sldId id="293" r:id="rId6"/>
    <p:sldId id="294" r:id="rId7"/>
    <p:sldId id="295" r:id="rId8"/>
    <p:sldId id="296" r:id="rId9"/>
    <p:sldId id="297" r:id="rId10"/>
    <p:sldId id="298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972679A9-4A1E-48A0-B4F2-77B961572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C06E6B06-BB39-4CF7-8649-27DD95DA8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7903EA30-55DD-47F9-A83C-53109000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870E2327-8F75-4C53-A363-0765D958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B5BB71FA-9451-47C5-BF20-6EE65FC6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607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784D3A98-B48D-4F24-9DC5-F104164D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DDD376D9-EC52-4830-8FBE-131047887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4967697E-CC13-469C-A5B7-42B04D4C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1C1BC75E-C9BB-4219-97D2-84967144A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AD5BE884-4936-4816-BC8A-4560F0167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42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xmlns="" id="{FE0A64E5-3790-4C5A-B98C-5899A4BE1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52D99F11-20E9-4151-AA3A-5CDE57B65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826D9B32-42AA-48A2-B9E6-E14B0B68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932E782B-132E-4669-93E0-D0A05C91B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E08E8C8C-ED3D-4BD0-886A-0327A212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80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A3F4DD5-26A2-48EE-BFEC-9B78B684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DBAEABD7-CBAA-4633-95FD-6D6E13E80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DB406C04-F104-491E-96D8-D1900B649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A47E7B8E-78DA-42D7-AB91-BA6558C26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B6D4FAD5-9AAF-4AB7-84A6-A65653E2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077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4235D5C9-DABB-48E4-A8A4-EECACD5D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3FBC4DF4-D833-4636-9638-07F510219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113F4527-917B-402D-A6CF-A136FCD1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60B56598-8466-46D4-BFA5-EE31CCE89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DA48D011-92E3-449C-A9B3-EB9F5873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36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4F53935-D36E-44C5-8BF9-A64C9C35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D3A36B1D-AC3D-43A2-8B2F-A1533E2BF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DA5DE31C-3DF8-4715-BBA8-D56EE2729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CBEF1950-BBE7-4951-885C-C3E5C1AE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0FD8FB7B-BA17-4AAB-9B5D-27F0E0F7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A2E1A272-F83E-4609-B4B1-41E73DCD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009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0624F12-00BC-4B55-A9FA-2389D1E60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804662F4-51A5-4615-ABB4-A10FAAB55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79685B5E-0910-4D15-AC39-7E1EE2829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xmlns="" id="{CA5C24BC-8B02-4154-93F5-A8F5BDDFA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xmlns="" id="{572EABC1-549A-4368-B43A-6EF987852E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21786EF4-08C6-430B-9E72-4E33C09CB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DD0625BE-2560-471D-A1E6-AB829C16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6D83117B-85B5-48FF-9CB4-B871EEB4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48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BA3C78E-F168-45CE-9C66-EE81B1F08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B62DA9B3-8C16-44E5-AE25-D5EC74F19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2D258BE0-B974-4B1A-BF27-878B0C386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3A7D5123-674F-4972-9C41-E7C40FA7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85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C78D138A-6AE1-4B5B-B96B-EDE50497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99CAB8A2-59F8-478F-8EFC-AD48D441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F7D1F405-1DB3-470A-B33E-F05D4B23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778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8D77C92-171B-4BF8-B403-CB7C0963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3CFB574E-82A4-49A2-8566-3489201ED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6DA7EFB7-5DDC-4DFD-8EBB-770D8EF55B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42E0DCEB-CF2F-4D14-92A8-C7A3A375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D25DCD9A-FEAE-4A8F-96FB-C767A0B5E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BB169851-9362-4C44-BADC-21C57145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209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7E72432-C0FA-4272-B86A-3BD6830AD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xmlns="" id="{4716CDFE-5348-47AB-9F5E-E51AD3754C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F7B5251F-1833-4884-A1FC-73368A2BF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C7369D36-4D86-470A-911D-9DA18AFC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1CD32219-139D-46A6-8C5D-F86E6241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747777D7-94ED-4588-8C09-6D79390E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196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79C124F9-17BE-4B06-8EB2-25577B193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884A25F1-99C6-4670-B543-59FBBC1E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79B4899A-2AEE-4179-8617-F07C7F0A0E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A0CB-C253-45E8-A019-BFD6098C6B22}" type="datetimeFigureOut">
              <a:rPr lang="nb-NO" smtClean="0"/>
              <a:t>19.10.2019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3BCAB851-377E-4701-AF91-3861F0D41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86023EB5-4D24-42A5-A4D6-CD477018D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BAB5D-10B7-4A7D-AC39-9B1D5A842A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815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486382F8-C78A-4738-B3AB-23E959E861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Knut Martin Molnes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D9E4E6AB-B0EE-43F4-8EAA-86A4185AC8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14. Februar 1945</a:t>
            </a:r>
          </a:p>
        </p:txBody>
      </p:sp>
    </p:spTree>
    <p:extLst>
      <p:ext uri="{BB962C8B-B14F-4D97-AF65-F5344CB8AC3E}">
        <p14:creationId xmlns:p14="http://schemas.microsoft.com/office/powerpoint/2010/main" val="1291947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FBCABCB-7EB3-44ED-B319-94521B12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Avdelingsleder BA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D39D0C5-7D6D-4398-BCE5-7088133FF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99"/>
            <a:ext cx="10515600" cy="4871737"/>
          </a:xfrm>
        </p:spPr>
        <p:txBody>
          <a:bodyPr>
            <a:normAutofit/>
          </a:bodyPr>
          <a:lstStyle/>
          <a:p>
            <a:r>
              <a:rPr lang="nb-NO" dirty="0"/>
              <a:t>Delegert ansvar fra rektor</a:t>
            </a:r>
          </a:p>
          <a:p>
            <a:r>
              <a:rPr lang="nb-NO" dirty="0"/>
              <a:t>Antall klasser 8-10</a:t>
            </a:r>
          </a:p>
          <a:p>
            <a:r>
              <a:rPr lang="nb-NO" dirty="0"/>
              <a:t>Antall elever 120-150</a:t>
            </a:r>
          </a:p>
          <a:p>
            <a:r>
              <a:rPr lang="nb-NO" dirty="0"/>
              <a:t>Personalansvar for 15 til 20 lærere og assistenter</a:t>
            </a:r>
          </a:p>
          <a:p>
            <a:r>
              <a:rPr lang="nb-NO" dirty="0"/>
              <a:t>VG1 – Felles for alle innen BA</a:t>
            </a:r>
          </a:p>
          <a:p>
            <a:r>
              <a:rPr lang="nb-NO" dirty="0"/>
              <a:t>VG2 – Anleggsteknikk (anleggsmaskin, fjell- bergverk, vei- og anlegg, asfalt, banemontør)</a:t>
            </a:r>
          </a:p>
          <a:p>
            <a:r>
              <a:rPr lang="nb-NO" dirty="0"/>
              <a:t>VG2 - Byggteknikk (tømrer, mur, betong og stillas)</a:t>
            </a:r>
          </a:p>
          <a:p>
            <a:r>
              <a:rPr lang="nb-NO" dirty="0"/>
              <a:t>VG2 – Klima- energi- og miljøteknikk (KEM) (rørleggerfaget, tak- og membrantekkingsfaget og ventilasjon- og blikkenslagerfaget)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206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9487C7A-F6F5-4582-A892-9D0AA6BB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Bosteder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2C72CF7F-3D26-4149-92FF-B1CCE8A56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859"/>
            <a:ext cx="10515600" cy="4727104"/>
          </a:xfrm>
        </p:spPr>
        <p:txBody>
          <a:bodyPr/>
          <a:lstStyle/>
          <a:p>
            <a:r>
              <a:rPr lang="nb-NO" dirty="0"/>
              <a:t>1945-59 Folkestad, </a:t>
            </a:r>
            <a:r>
              <a:rPr lang="nb-NO" dirty="0" err="1"/>
              <a:t>Løndalen</a:t>
            </a:r>
            <a:r>
              <a:rPr lang="nb-NO" dirty="0"/>
              <a:t>, </a:t>
            </a:r>
            <a:r>
              <a:rPr lang="nb-NO" dirty="0" err="1"/>
              <a:t>Rønstad</a:t>
            </a:r>
            <a:r>
              <a:rPr lang="nb-NO" dirty="0"/>
              <a:t>, Hagen yste.</a:t>
            </a:r>
          </a:p>
          <a:p>
            <a:r>
              <a:rPr lang="nb-NO" dirty="0"/>
              <a:t>1959-57 Vigra, Volda og Trondheim.</a:t>
            </a:r>
          </a:p>
          <a:p>
            <a:r>
              <a:rPr lang="nb-NO" dirty="0"/>
              <a:t>1967-69 Dalsfjorden, </a:t>
            </a:r>
            <a:r>
              <a:rPr lang="nb-NO" dirty="0" err="1"/>
              <a:t>Åmelfoten</a:t>
            </a:r>
            <a:r>
              <a:rPr lang="nb-NO" dirty="0"/>
              <a:t>, </a:t>
            </a:r>
            <a:r>
              <a:rPr lang="nb-NO" dirty="0" err="1"/>
              <a:t>Samundegarden</a:t>
            </a:r>
            <a:r>
              <a:rPr lang="nb-NO" dirty="0"/>
              <a:t>.</a:t>
            </a:r>
          </a:p>
          <a:p>
            <a:r>
              <a:rPr lang="nb-NO" dirty="0"/>
              <a:t>1969-70 Oslo, Thereses gate 29.</a:t>
            </a:r>
          </a:p>
          <a:p>
            <a:r>
              <a:rPr lang="nb-NO" dirty="0"/>
              <a:t>1970-72 Asker, </a:t>
            </a:r>
            <a:r>
              <a:rPr lang="nb-NO" dirty="0" err="1"/>
              <a:t>Undelstad</a:t>
            </a:r>
            <a:r>
              <a:rPr lang="nb-NO" dirty="0"/>
              <a:t> terrasse 14.</a:t>
            </a:r>
          </a:p>
          <a:p>
            <a:r>
              <a:rPr lang="nb-NO" dirty="0"/>
              <a:t>1972-75 Skedsmo, </a:t>
            </a:r>
            <a:r>
              <a:rPr lang="nb-NO" dirty="0" err="1"/>
              <a:t>Skjettenbyen</a:t>
            </a:r>
            <a:r>
              <a:rPr lang="nb-NO" dirty="0"/>
              <a:t> ved Strømmen, </a:t>
            </a:r>
            <a:r>
              <a:rPr lang="nb-NO" dirty="0" err="1"/>
              <a:t>Tårnbyvegen</a:t>
            </a:r>
            <a:r>
              <a:rPr lang="nb-NO" dirty="0"/>
              <a:t> 45.</a:t>
            </a:r>
          </a:p>
          <a:p>
            <a:r>
              <a:rPr lang="nb-NO" dirty="0"/>
              <a:t>1975-82 Sykkylven, </a:t>
            </a:r>
            <a:r>
              <a:rPr lang="nb-NO" dirty="0" err="1"/>
              <a:t>Skogvegen</a:t>
            </a:r>
            <a:r>
              <a:rPr lang="nb-NO" dirty="0"/>
              <a:t>.</a:t>
            </a:r>
          </a:p>
          <a:p>
            <a:r>
              <a:rPr lang="nb-NO" dirty="0"/>
              <a:t>1982-XX Sykkylven, Øvre </a:t>
            </a:r>
            <a:r>
              <a:rPr lang="nb-NO" dirty="0" err="1"/>
              <a:t>Helledalen</a:t>
            </a:r>
            <a:r>
              <a:rPr lang="nb-NO" dirty="0"/>
              <a:t> 33.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810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7D0000B-FBD9-43F8-8DBA-03EED21D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Utdanning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2B1DDB7E-55A6-4D60-94B5-15F971925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670"/>
            <a:ext cx="10515600" cy="4893275"/>
          </a:xfrm>
        </p:spPr>
        <p:txBody>
          <a:bodyPr>
            <a:normAutofit lnSpcReduction="10000"/>
          </a:bodyPr>
          <a:lstStyle/>
          <a:p>
            <a:r>
              <a:rPr lang="nb-NO" dirty="0"/>
              <a:t>1959-60 Vigra </a:t>
            </a:r>
            <a:r>
              <a:rPr lang="nb-NO" dirty="0" err="1"/>
              <a:t>framhaldskule</a:t>
            </a:r>
            <a:endParaRPr lang="nb-NO" dirty="0"/>
          </a:p>
          <a:p>
            <a:r>
              <a:rPr lang="nb-NO" dirty="0"/>
              <a:t>1961-63 Stranda interkommunale </a:t>
            </a:r>
            <a:r>
              <a:rPr lang="nb-NO" dirty="0" err="1"/>
              <a:t>realskule</a:t>
            </a:r>
            <a:r>
              <a:rPr lang="nb-NO" dirty="0"/>
              <a:t>, 2 år</a:t>
            </a:r>
          </a:p>
          <a:p>
            <a:r>
              <a:rPr lang="nb-NO" dirty="0"/>
              <a:t>1963-66 Volda off. landsgymnas, reallinje, 3 år</a:t>
            </a:r>
          </a:p>
          <a:p>
            <a:r>
              <a:rPr lang="nb-NO" dirty="0"/>
              <a:t>1966-67 Militærtjeneste, flyvåpenet, Gråkallen</a:t>
            </a:r>
          </a:p>
          <a:p>
            <a:r>
              <a:rPr lang="nb-NO" dirty="0"/>
              <a:t>1967-60 Trondheim tekniske skole, anleggslinje, 2-årig på realartium</a:t>
            </a:r>
          </a:p>
          <a:p>
            <a:r>
              <a:rPr lang="nb-NO" dirty="0"/>
              <a:t>1971-73 Norsk Ingeniørakademi, tilsv. første avd. på et universitet</a:t>
            </a:r>
          </a:p>
          <a:p>
            <a:r>
              <a:rPr lang="nb-NO" dirty="0"/>
              <a:t>1984-86 Bedriftslederskolen (NKS)</a:t>
            </a:r>
          </a:p>
          <a:p>
            <a:r>
              <a:rPr lang="nb-NO" dirty="0"/>
              <a:t>1990-92 Bedriftsøkonomisk institutt (BI), 20 </a:t>
            </a:r>
            <a:r>
              <a:rPr lang="nb-NO" dirty="0" err="1"/>
              <a:t>vt</a:t>
            </a:r>
            <a:endParaRPr lang="nb-NO" dirty="0"/>
          </a:p>
          <a:p>
            <a:r>
              <a:rPr lang="nb-NO" dirty="0"/>
              <a:t>1990-91 </a:t>
            </a:r>
            <a:r>
              <a:rPr lang="nb-NO" dirty="0" err="1"/>
              <a:t>Høgskulen</a:t>
            </a:r>
            <a:r>
              <a:rPr lang="nb-NO" dirty="0"/>
              <a:t> i Volda, praktisk-pedagogisk utdanning, 10 </a:t>
            </a:r>
            <a:r>
              <a:rPr lang="nb-NO" dirty="0" err="1"/>
              <a:t>vt</a:t>
            </a:r>
            <a:endParaRPr lang="nb-NO" dirty="0"/>
          </a:p>
          <a:p>
            <a:r>
              <a:rPr lang="nb-NO" dirty="0"/>
              <a:t>Diverse vekttalskurs, 10 </a:t>
            </a:r>
            <a:r>
              <a:rPr lang="nb-NO" dirty="0" err="1"/>
              <a:t>vt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397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EF2ED58-2A29-4D46-A327-96951B8B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 aller første jobberfaring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898CF21A-A5D5-4B8A-A4C8-38FC9582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Staalbeton</a:t>
            </a:r>
            <a:r>
              <a:rPr lang="nb-NO" dirty="0"/>
              <a:t> AS, Ålesund</a:t>
            </a:r>
          </a:p>
          <a:p>
            <a:pPr lvl="1"/>
            <a:r>
              <a:rPr lang="nb-NO" sz="2800" dirty="0"/>
              <a:t>1960-61</a:t>
            </a:r>
          </a:p>
          <a:p>
            <a:pPr lvl="1"/>
            <a:r>
              <a:rPr lang="nb-NO" sz="2800" dirty="0"/>
              <a:t>Bygging av </a:t>
            </a:r>
            <a:r>
              <a:rPr lang="nb-NO" sz="2800" dirty="0" err="1"/>
              <a:t>sjøgata</a:t>
            </a:r>
            <a:r>
              <a:rPr lang="nb-NO" sz="2800" dirty="0"/>
              <a:t> på sørsida.</a:t>
            </a:r>
          </a:p>
          <a:p>
            <a:pPr lvl="1"/>
            <a:r>
              <a:rPr lang="nb-NO" sz="2800" dirty="0"/>
              <a:t>Vesta Hygea-bygget</a:t>
            </a:r>
          </a:p>
          <a:p>
            <a:r>
              <a:rPr lang="nb-NO" dirty="0" err="1"/>
              <a:t>Håhjem</a:t>
            </a:r>
            <a:r>
              <a:rPr lang="nb-NO" dirty="0"/>
              <a:t> mekaniske verksted, Vigra</a:t>
            </a:r>
          </a:p>
          <a:p>
            <a:pPr lvl="1"/>
            <a:r>
              <a:rPr lang="nb-NO" sz="2800" dirty="0"/>
              <a:t>Sveising av stålrørstiger i skoleferiene</a:t>
            </a:r>
          </a:p>
        </p:txBody>
      </p:sp>
    </p:spTree>
    <p:extLst>
      <p:ext uri="{BB962C8B-B14F-4D97-AF65-F5344CB8AC3E}">
        <p14:creationId xmlns:p14="http://schemas.microsoft.com/office/powerpoint/2010/main" val="396281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2D2B25A-B0F3-4936-A5BA-4576753B8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 første jobb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3CE9BCC-4DD1-4410-A64E-2D20A98E2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dirty="0"/>
              <a:t>Apeland &amp; </a:t>
            </a:r>
            <a:r>
              <a:rPr lang="nb-NO" sz="3600" dirty="0" err="1"/>
              <a:t>Mjøset</a:t>
            </a:r>
            <a:r>
              <a:rPr lang="nb-NO" sz="3600" dirty="0"/>
              <a:t> AS (Multiconsult AS)</a:t>
            </a:r>
          </a:p>
          <a:p>
            <a:pPr lvl="1"/>
            <a:r>
              <a:rPr lang="nb-NO" sz="2800" dirty="0"/>
              <a:t>Fra 1. august 1969 til jul 1976</a:t>
            </a:r>
          </a:p>
          <a:p>
            <a:pPr lvl="1"/>
            <a:r>
              <a:rPr lang="nb-NO" sz="2800" dirty="0"/>
              <a:t>Antall ansatte steg fra ca. 20 til ca. 120 i samme tidsrom</a:t>
            </a:r>
          </a:p>
          <a:p>
            <a:pPr lvl="1"/>
            <a:r>
              <a:rPr lang="nb-NO" sz="2800" dirty="0"/>
              <a:t>Rådgivning og prosjektering</a:t>
            </a:r>
          </a:p>
          <a:p>
            <a:pPr lvl="1"/>
            <a:r>
              <a:rPr lang="nb-NO" sz="2800" dirty="0"/>
              <a:t>Romsås-teamet (om lag 5-6 ingeniører i en 5-årsperiode)</a:t>
            </a:r>
          </a:p>
          <a:p>
            <a:pPr lvl="1"/>
            <a:r>
              <a:rPr lang="nb-NO" sz="2800" dirty="0"/>
              <a:t>Romsås-prosjektet 2700 leiligheter  eller 2-4 </a:t>
            </a:r>
            <a:r>
              <a:rPr lang="nb-NO" sz="2800" dirty="0" err="1"/>
              <a:t>leil</a:t>
            </a:r>
            <a:r>
              <a:rPr lang="nb-NO" sz="2800" dirty="0"/>
              <a:t>. per dag</a:t>
            </a:r>
          </a:p>
          <a:p>
            <a:pPr lvl="1"/>
            <a:r>
              <a:rPr lang="nb-NO" sz="2800" dirty="0"/>
              <a:t>Ingeniørenes Hus i Oslo</a:t>
            </a:r>
          </a:p>
          <a:p>
            <a:pPr lvl="1"/>
            <a:r>
              <a:rPr lang="nb-NO" sz="2800" dirty="0"/>
              <a:t>UiO - Preklinisk Medisin i </a:t>
            </a:r>
            <a:r>
              <a:rPr lang="nb-NO" sz="2800" dirty="0" err="1"/>
              <a:t>Gaustadbekkdalen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21715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E31DF47-C5D9-43CF-A85E-F03D68955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Mine neste jobber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C5724FC-FAEC-4E71-9EAA-40EB04FE6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146"/>
            <a:ext cx="10515600" cy="4751817"/>
          </a:xfrm>
        </p:spPr>
        <p:txBody>
          <a:bodyPr>
            <a:normAutofit lnSpcReduction="10000"/>
          </a:bodyPr>
          <a:lstStyle/>
          <a:p>
            <a:r>
              <a:rPr lang="nb-NO" sz="4000" dirty="0"/>
              <a:t>Entreprenør Hans Lillevik AS</a:t>
            </a:r>
          </a:p>
          <a:p>
            <a:pPr lvl="1"/>
            <a:r>
              <a:rPr lang="nb-NO" dirty="0"/>
              <a:t>Fra 1. 1976 til juli 1977</a:t>
            </a:r>
          </a:p>
          <a:p>
            <a:pPr lvl="1"/>
            <a:r>
              <a:rPr lang="nb-NO" dirty="0"/>
              <a:t>Driftsingeniør og konstruksjon</a:t>
            </a:r>
          </a:p>
          <a:p>
            <a:r>
              <a:rPr lang="nb-NO" sz="4000" dirty="0"/>
              <a:t>Brødrene Aakvik AS</a:t>
            </a:r>
          </a:p>
          <a:p>
            <a:pPr lvl="1"/>
            <a:r>
              <a:rPr lang="nb-NO" dirty="0"/>
              <a:t>Oppkjøpt av Selmer-Furuholmen AS, senere Selmer AS og Skanska AS</a:t>
            </a:r>
          </a:p>
          <a:p>
            <a:pPr lvl="1"/>
            <a:r>
              <a:rPr lang="nb-NO" dirty="0"/>
              <a:t>Fra august 1977 til juli 1989</a:t>
            </a:r>
          </a:p>
          <a:p>
            <a:pPr lvl="1"/>
            <a:r>
              <a:rPr lang="nb-NO" dirty="0"/>
              <a:t>Driftsplanlegging av byggeplasser</a:t>
            </a:r>
          </a:p>
          <a:p>
            <a:pPr lvl="1"/>
            <a:r>
              <a:rPr lang="nb-NO" dirty="0"/>
              <a:t>Prosjektering og konstruksjon</a:t>
            </a:r>
          </a:p>
          <a:p>
            <a:pPr lvl="1"/>
            <a:r>
              <a:rPr lang="nb-NO" dirty="0"/>
              <a:t>Bygge- og anleggsledelse</a:t>
            </a:r>
          </a:p>
          <a:p>
            <a:pPr lvl="1"/>
            <a:r>
              <a:rPr lang="nb-NO" dirty="0" err="1"/>
              <a:t>Grimmergården</a:t>
            </a:r>
            <a:r>
              <a:rPr lang="nb-NO" dirty="0"/>
              <a:t> i Ålesund</a:t>
            </a:r>
          </a:p>
          <a:p>
            <a:pPr lvl="1"/>
            <a:r>
              <a:rPr lang="nb-NO" dirty="0"/>
              <a:t>Oslo City</a:t>
            </a:r>
          </a:p>
        </p:txBody>
      </p:sp>
    </p:spTree>
    <p:extLst>
      <p:ext uri="{BB962C8B-B14F-4D97-AF65-F5344CB8AC3E}">
        <p14:creationId xmlns:p14="http://schemas.microsoft.com/office/powerpoint/2010/main" val="362034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6C78778-151C-4BC7-806A-C5CBBAEFD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Undervisning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0DE0D417-1E97-4AF6-AD81-D77500C44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297" y="138902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b-NO" sz="4000" dirty="0"/>
              <a:t>Borgund VGS</a:t>
            </a:r>
          </a:p>
          <a:p>
            <a:pPr lvl="1"/>
            <a:r>
              <a:rPr lang="nb-NO" sz="3500" dirty="0"/>
              <a:t>1989-90</a:t>
            </a:r>
          </a:p>
          <a:p>
            <a:pPr lvl="1"/>
            <a:r>
              <a:rPr lang="nb-NO" sz="3500" dirty="0"/>
              <a:t>Lærer i byggfag, fysikk og matematikk</a:t>
            </a:r>
          </a:p>
          <a:p>
            <a:r>
              <a:rPr lang="nb-NO" sz="4000" dirty="0"/>
              <a:t>Sykkylven VGS</a:t>
            </a:r>
          </a:p>
          <a:p>
            <a:pPr lvl="1"/>
            <a:r>
              <a:rPr lang="nb-NO" sz="3200" dirty="0"/>
              <a:t>1990-91</a:t>
            </a:r>
          </a:p>
          <a:p>
            <a:pPr lvl="1"/>
            <a:r>
              <a:rPr lang="nb-NO" sz="3200" dirty="0"/>
              <a:t>Lærer i matematikk</a:t>
            </a:r>
          </a:p>
          <a:p>
            <a:r>
              <a:rPr lang="nb-NO" sz="4000" dirty="0"/>
              <a:t>Borgund VGS</a:t>
            </a:r>
          </a:p>
          <a:p>
            <a:pPr lvl="1"/>
            <a:r>
              <a:rPr lang="nb-NO" sz="3200" dirty="0"/>
              <a:t>1991-94</a:t>
            </a:r>
          </a:p>
          <a:p>
            <a:pPr lvl="1"/>
            <a:r>
              <a:rPr lang="nb-NO" sz="3200" dirty="0"/>
              <a:t>Lærer i byggfag, fysikk og matematikk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898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FEB30F6-A303-4B84-8DDF-6D531B4D3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Egen praksis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0BBC9DF-EE5A-470B-819D-50CDB0628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11"/>
            <a:ext cx="10515600" cy="4694152"/>
          </a:xfrm>
        </p:spPr>
        <p:txBody>
          <a:bodyPr>
            <a:noAutofit/>
          </a:bodyPr>
          <a:lstStyle/>
          <a:p>
            <a:r>
              <a:rPr lang="nb-NO" dirty="0"/>
              <a:t>Rådgivende ingeniør innen BA (bygg- og anleggsteknikk)</a:t>
            </a:r>
          </a:p>
          <a:p>
            <a:r>
              <a:rPr lang="nb-NO" dirty="0"/>
              <a:t>2 ansatte</a:t>
            </a:r>
          </a:p>
          <a:p>
            <a:r>
              <a:rPr lang="nb-NO" dirty="0"/>
              <a:t>1994-2005</a:t>
            </a:r>
          </a:p>
          <a:p>
            <a:r>
              <a:rPr lang="nb-NO" dirty="0"/>
              <a:t>Konstruksjoner i betong, stål og tre</a:t>
            </a:r>
          </a:p>
          <a:p>
            <a:r>
              <a:rPr lang="nb-NO" dirty="0"/>
              <a:t>Bygninger</a:t>
            </a:r>
          </a:p>
          <a:p>
            <a:r>
              <a:rPr lang="nb-NO" dirty="0"/>
              <a:t>Kaier</a:t>
            </a:r>
          </a:p>
          <a:p>
            <a:r>
              <a:rPr lang="nb-NO" dirty="0"/>
              <a:t>Anleggskonstruksjoner</a:t>
            </a:r>
          </a:p>
          <a:p>
            <a:r>
              <a:rPr lang="nb-NO" dirty="0"/>
              <a:t>Bygge- og anleggsledelse</a:t>
            </a:r>
          </a:p>
          <a:p>
            <a:r>
              <a:rPr lang="nb-NO" dirty="0"/>
              <a:t>Prosjektledelse innen BA</a:t>
            </a:r>
          </a:p>
        </p:txBody>
      </p:sp>
    </p:spTree>
    <p:extLst>
      <p:ext uri="{BB962C8B-B14F-4D97-AF65-F5344CB8AC3E}">
        <p14:creationId xmlns:p14="http://schemas.microsoft.com/office/powerpoint/2010/main" val="146412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13BD5026-0BDA-4BFF-8195-BC321A6D9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6366"/>
          </a:xfrm>
        </p:spPr>
        <p:txBody>
          <a:bodyPr>
            <a:normAutofit fontScale="90000"/>
          </a:bodyPr>
          <a:lstStyle/>
          <a:p>
            <a:r>
              <a:rPr lang="nb-NO" dirty="0"/>
              <a:t>Undervisning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F68BC4AF-0F8A-41B1-9DA0-91C85F5C8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395"/>
            <a:ext cx="10515600" cy="5089568"/>
          </a:xfrm>
        </p:spPr>
        <p:txBody>
          <a:bodyPr>
            <a:normAutofit fontScale="92500" lnSpcReduction="10000"/>
          </a:bodyPr>
          <a:lstStyle/>
          <a:p>
            <a:r>
              <a:rPr lang="nb-NO" sz="4000" dirty="0"/>
              <a:t>Borgund VGS</a:t>
            </a:r>
          </a:p>
          <a:p>
            <a:pPr lvl="1"/>
            <a:r>
              <a:rPr lang="nb-NO" sz="2800" dirty="0"/>
              <a:t>2005-06 Lærer i byggfag og matematikk</a:t>
            </a:r>
          </a:p>
          <a:p>
            <a:r>
              <a:rPr lang="nb-NO" sz="4000" dirty="0"/>
              <a:t>Borgund VGS</a:t>
            </a:r>
          </a:p>
          <a:p>
            <a:pPr lvl="1"/>
            <a:r>
              <a:rPr lang="nb-NO" sz="2800" dirty="0"/>
              <a:t>2006-15</a:t>
            </a:r>
          </a:p>
          <a:p>
            <a:pPr lvl="1"/>
            <a:r>
              <a:rPr lang="nb-NO" sz="2800" dirty="0"/>
              <a:t>Avdelingsleder for BA-avdelingen (80-90%)</a:t>
            </a:r>
          </a:p>
          <a:p>
            <a:pPr lvl="1"/>
            <a:r>
              <a:rPr lang="nb-NO" sz="2800" dirty="0"/>
              <a:t>Lærer i byggfag og matematikk (10-20%)</a:t>
            </a:r>
          </a:p>
          <a:p>
            <a:r>
              <a:rPr lang="nb-NO" sz="4300" dirty="0"/>
              <a:t>Fagskolen i Ålesund</a:t>
            </a:r>
          </a:p>
          <a:p>
            <a:pPr lvl="1"/>
            <a:r>
              <a:rPr lang="nb-NO" sz="3000" dirty="0"/>
              <a:t>Vikar i byggfag</a:t>
            </a:r>
          </a:p>
          <a:p>
            <a:r>
              <a:rPr lang="nb-NO" sz="3900" dirty="0"/>
              <a:t>Folkeuniversitet</a:t>
            </a:r>
          </a:p>
          <a:p>
            <a:pPr lvl="1"/>
            <a:r>
              <a:rPr lang="nb-NO" sz="3000" dirty="0"/>
              <a:t>Faglærer for fagbrev i byggfag</a:t>
            </a:r>
          </a:p>
          <a:p>
            <a:pPr lvl="1"/>
            <a:r>
              <a:rPr lang="nb-NO" sz="3000" dirty="0"/>
              <a:t>Faglærer for mesterbrev i byggfag</a:t>
            </a:r>
          </a:p>
          <a:p>
            <a:endParaRPr lang="nb-NO" sz="4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3181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464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Knut Martin Molnes</vt:lpstr>
      <vt:lpstr>Bosteder</vt:lpstr>
      <vt:lpstr>Utdanning</vt:lpstr>
      <vt:lpstr>Min aller første jobberfaring</vt:lpstr>
      <vt:lpstr>Min første jobb</vt:lpstr>
      <vt:lpstr>Mine neste jobber</vt:lpstr>
      <vt:lpstr>Undervisning</vt:lpstr>
      <vt:lpstr>Egen praksis</vt:lpstr>
      <vt:lpstr>Undervisning</vt:lpstr>
      <vt:lpstr>Avdelingsleder BA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Knut Martin Molnes</dc:title>
  <dc:creator>Knut Martin Molnes</dc:creator>
  <cp:lastModifiedBy>Bruker</cp:lastModifiedBy>
  <cp:revision>41</cp:revision>
  <dcterms:created xsi:type="dcterms:W3CDTF">2019-10-15T21:37:54Z</dcterms:created>
  <dcterms:modified xsi:type="dcterms:W3CDTF">2019-10-19T09:57:58Z</dcterms:modified>
</cp:coreProperties>
</file>