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6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C730FE-1655-0E4F-C90B-7C91D3875CA5}" v="4" dt="2019-03-26T20:21:36.940"/>
    <p1510:client id="{B0B2610B-F710-40FA-A27A-5C1C5941CC42}" v="1" dt="2019-03-27T12:50:12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large building with snow on the ground&#10;&#10;Description generated with very high confidence">
            <a:extLst>
              <a:ext uri="{FF2B5EF4-FFF2-40B4-BE49-F238E27FC236}">
                <a16:creationId xmlns:a16="http://schemas.microsoft.com/office/drawing/2014/main" id="{4D9C6629-632D-42BF-9AE3-B8CB62988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" y="3377509"/>
            <a:ext cx="4671595" cy="2627772"/>
          </a:xfrm>
          <a:prstGeom prst="rect">
            <a:avLst/>
          </a:prstGeom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DCD3F51F-E0F2-41F0-9EAD-111C87DFF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2F8514-8BC2-4F2C-8355-662B5C538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154" y="1280844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/>
              <a:t>Kven er eg?</a:t>
            </a:r>
          </a:p>
        </p:txBody>
      </p:sp>
      <p:pic>
        <p:nvPicPr>
          <p:cNvPr id="6" name="Picture 6" descr="A picture containing wall&#10;&#10;Description generated with high confidence">
            <a:extLst>
              <a:ext uri="{FF2B5EF4-FFF2-40B4-BE49-F238E27FC236}">
                <a16:creationId xmlns:a16="http://schemas.microsoft.com/office/drawing/2014/main" id="{900775F9-A2B5-4E94-9830-D3691D495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1058669"/>
            <a:ext cx="4671595" cy="19971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FD6D2-9EC6-426B-9A40-C6E76C31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5275" y="2757715"/>
            <a:ext cx="6488464" cy="30425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- Erlend </a:t>
            </a:r>
            <a:r>
              <a:rPr lang="en-US" sz="2400" dirty="0" err="1">
                <a:solidFill>
                  <a:schemeClr val="tx1"/>
                </a:solidFill>
              </a:rPr>
              <a:t>Lillevik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- 3år </a:t>
            </a:r>
            <a:r>
              <a:rPr lang="en-US" sz="2400" dirty="0" err="1">
                <a:solidFill>
                  <a:schemeClr val="tx1"/>
                </a:solidFill>
              </a:rPr>
              <a:t>Automasjon</a:t>
            </a:r>
            <a:r>
              <a:rPr lang="en-US" sz="2400" dirty="0">
                <a:solidFill>
                  <a:schemeClr val="tx1"/>
                </a:solidFill>
              </a:rPr>
              <a:t> SVGS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Automatiseringsteknikk</a:t>
            </a:r>
            <a:r>
              <a:rPr lang="en-US" sz="2400" dirty="0">
                <a:solidFill>
                  <a:schemeClr val="tx1"/>
                </a:solidFill>
              </a:rPr>
              <a:t>, NTNU </a:t>
            </a:r>
            <a:r>
              <a:rPr lang="en-US" sz="2400" dirty="0" err="1">
                <a:solidFill>
                  <a:schemeClr val="tx1"/>
                </a:solidFill>
              </a:rPr>
              <a:t>Ålesund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- </a:t>
            </a:r>
            <a:r>
              <a:rPr lang="en-US" sz="2400" dirty="0" err="1">
                <a:solidFill>
                  <a:schemeClr val="tx1"/>
                </a:solidFill>
              </a:rPr>
              <a:t>Butjenestene</a:t>
            </a:r>
            <a:r>
              <a:rPr lang="en-US" sz="2400" dirty="0">
                <a:solidFill>
                  <a:schemeClr val="tx1"/>
                </a:solidFill>
              </a:rPr>
              <a:t> </a:t>
            </a:r>
            <a:r>
              <a:rPr lang="en-US" sz="2400" dirty="0" err="1">
                <a:solidFill>
                  <a:schemeClr val="tx1"/>
                </a:solidFill>
              </a:rPr>
              <a:t>Sykkylven</a:t>
            </a:r>
          </a:p>
          <a:p>
            <a:r>
              <a:rPr lang="en-US" sz="2400" dirty="0">
                <a:solidFill>
                  <a:schemeClr val="tx1"/>
                </a:solidFill>
              </a:rPr>
              <a:t>- </a:t>
            </a:r>
            <a:r>
              <a:rPr lang="en-US" sz="2400" dirty="0" err="1">
                <a:solidFill>
                  <a:schemeClr val="tx1"/>
                </a:solidFill>
              </a:rPr>
              <a:t>Dørvakt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75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46F1-DE0D-4AE3-87A7-D24D8CE80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2808" y="3013505"/>
            <a:ext cx="3493289" cy="830997"/>
          </a:xfrm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en-US" kern="1200" cap="all" spc="200" baseline="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Gruppeoppgave</a:t>
            </a:r>
            <a:r>
              <a:rPr lang="en-US" dirty="0"/>
              <a:t> </a:t>
            </a:r>
            <a:endParaRPr lang="en-US" sz="2000" kern="1200" cap="all" spc="200" baseline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8" name="Picture 3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15ECA00D-4660-4D2E-BC31-540E06085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372" r="2" b="2"/>
          <a:stretch/>
        </p:blipFill>
        <p:spPr>
          <a:xfrm>
            <a:off x="1" y="10"/>
            <a:ext cx="813542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5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DD7B59-56F3-4F8E-8E9B-66A746278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29" y="715354"/>
            <a:ext cx="3838426" cy="1684912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Den </a:t>
            </a:r>
            <a:r>
              <a:rPr lang="en-US" dirty="0" err="1">
                <a:solidFill>
                  <a:schemeClr val="bg1"/>
                </a:solidFill>
              </a:rPr>
              <a:t>norske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ledermodellen</a:t>
            </a:r>
            <a:r>
              <a:rPr lang="en-US" dirty="0">
                <a:solidFill>
                  <a:schemeClr val="bg1"/>
                </a:solidFill>
              </a:rPr>
              <a:t> - </a:t>
            </a:r>
            <a:r>
              <a:rPr lang="en-US" dirty="0" err="1">
                <a:solidFill>
                  <a:schemeClr val="bg1"/>
                </a:solidFill>
              </a:rPr>
              <a:t>fremtidens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ledelse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5D8FED8-3FDE-4B14-8BCD-94222F3B6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3126874"/>
            <a:ext cx="3363974" cy="3415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Relasjonsledere</a:t>
            </a:r>
          </a:p>
          <a:p>
            <a:r>
              <a:rPr lang="en-US" sz="2400" err="1">
                <a:solidFill>
                  <a:schemeClr val="bg1"/>
                </a:solidFill>
              </a:rPr>
              <a:t>Sjef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er</a:t>
            </a:r>
            <a:r>
              <a:rPr lang="en-US" sz="2400" dirty="0">
                <a:solidFill>
                  <a:schemeClr val="bg1"/>
                </a:solidFill>
              </a:rPr>
              <a:t> en </a:t>
            </a:r>
            <a:r>
              <a:rPr lang="en-US" sz="2400" err="1">
                <a:solidFill>
                  <a:schemeClr val="bg1"/>
                </a:solidFill>
              </a:rPr>
              <a:t>posisjon</a:t>
            </a:r>
            <a:r>
              <a:rPr lang="en-US" sz="2400" dirty="0">
                <a:solidFill>
                  <a:schemeClr val="bg1"/>
                </a:solidFill>
              </a:rPr>
              <a:t> </a:t>
            </a:r>
          </a:p>
          <a:p>
            <a:r>
              <a:rPr lang="en-US" sz="2400" dirty="0">
                <a:solidFill>
                  <a:schemeClr val="bg1"/>
                </a:solidFill>
              </a:rPr>
              <a:t>Leder </a:t>
            </a:r>
            <a:r>
              <a:rPr lang="en-US" sz="2400" err="1">
                <a:solidFill>
                  <a:schemeClr val="bg1"/>
                </a:solidFill>
              </a:rPr>
              <a:t>er</a:t>
            </a:r>
            <a:r>
              <a:rPr lang="en-US" sz="2400" dirty="0">
                <a:solidFill>
                  <a:schemeClr val="bg1"/>
                </a:solidFill>
              </a:rPr>
              <a:t> en </a:t>
            </a:r>
            <a:r>
              <a:rPr lang="en-US" sz="2400" err="1">
                <a:solidFill>
                  <a:schemeClr val="bg1"/>
                </a:solidFill>
              </a:rPr>
              <a:t>relasjon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0F92BF1E-E1CC-4384-8EAB-1966AFB8C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504590"/>
            <a:ext cx="6250769" cy="368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0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A03AAAAB-1E64-4093-B5B5-8E362CC64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132" b="28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7F02A7-0531-463A-B5AF-03B4355F6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045160"/>
            <a:ext cx="7729728" cy="731520"/>
          </a:xfrm>
          <a:solidFill>
            <a:srgbClr val="000000">
              <a:alpha val="70000"/>
            </a:srgb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Avslutning og evaluering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E44F7-1AE7-45C1-BB2F-447BC47E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68068" y="4880568"/>
            <a:ext cx="8055864" cy="106070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249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3418891"/>
            <a:ext cx="8991600" cy="1645920"/>
          </a:xfrm>
        </p:spPr>
        <p:txBody>
          <a:bodyPr>
            <a:normAutofit/>
          </a:bodyPr>
          <a:lstStyle/>
          <a:p>
            <a:r>
              <a:rPr lang="en-US" sz="3500"/>
              <a:t>RYLA</a:t>
            </a:r>
            <a:br>
              <a:rPr lang="en-US" sz="3500"/>
            </a:br>
            <a:r>
              <a:rPr lang="en-US" sz="3500"/>
              <a:t>Rotary Youth Leadership Award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5384691"/>
            <a:ext cx="6801612" cy="7369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Rotarys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Ledelsesseminar</a:t>
            </a:r>
            <a:r>
              <a:rPr lang="en-US" dirty="0">
                <a:solidFill>
                  <a:schemeClr val="tx1"/>
                </a:solidFill>
              </a:rPr>
              <a:t> for </a:t>
            </a:r>
            <a:r>
              <a:rPr lang="en-US" dirty="0" err="1">
                <a:solidFill>
                  <a:schemeClr val="tx1"/>
                </a:solidFill>
              </a:rPr>
              <a:t>Ungdom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4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65AC5342-65E8-4D34-8BEE-CCCA86213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476" y="711687"/>
            <a:ext cx="4819048" cy="231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40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55486-BCD4-4F24-B179-E8CA453BF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/>
              <a:t>Kva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ryla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EB89C-D229-4557-959B-5FF8CA6C9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>
                <a:solidFill>
                  <a:srgbClr val="404040"/>
                </a:solidFill>
              </a:rPr>
              <a:t>Rotarys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Ledelsesseminar</a:t>
            </a:r>
            <a:r>
              <a:rPr lang="en-US" sz="2400" dirty="0">
                <a:solidFill>
                  <a:srgbClr val="404040"/>
                </a:solidFill>
              </a:rPr>
              <a:t> for </a:t>
            </a:r>
            <a:r>
              <a:rPr lang="en-US" sz="2400" dirty="0" err="1">
                <a:solidFill>
                  <a:srgbClr val="404040"/>
                </a:solidFill>
              </a:rPr>
              <a:t>Ungdom</a:t>
            </a:r>
          </a:p>
          <a:p>
            <a:r>
              <a:rPr lang="en-US" sz="2400" dirty="0" err="1">
                <a:solidFill>
                  <a:srgbClr val="404040"/>
                </a:solidFill>
              </a:rPr>
              <a:t>Offisielt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Rotaryprogram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siden</a:t>
            </a:r>
            <a:r>
              <a:rPr lang="en-US" sz="2400" dirty="0">
                <a:solidFill>
                  <a:srgbClr val="404040"/>
                </a:solidFill>
              </a:rPr>
              <a:t> 1971</a:t>
            </a:r>
          </a:p>
          <a:p>
            <a:r>
              <a:rPr lang="en-US" sz="2400" err="1">
                <a:solidFill>
                  <a:srgbClr val="404040"/>
                </a:solidFill>
              </a:rPr>
              <a:t>Målgruppe</a:t>
            </a:r>
            <a:r>
              <a:rPr lang="en-US" sz="2400" dirty="0">
                <a:solidFill>
                  <a:srgbClr val="404040"/>
                </a:solidFill>
              </a:rPr>
              <a:t>: 19-27 </a:t>
            </a:r>
            <a:r>
              <a:rPr lang="en-US" sz="2400" err="1">
                <a:solidFill>
                  <a:srgbClr val="404040"/>
                </a:solidFill>
              </a:rPr>
              <a:t>år</a:t>
            </a:r>
            <a:r>
              <a:rPr lang="en-US" sz="2400" dirty="0">
                <a:solidFill>
                  <a:srgbClr val="404040"/>
                </a:solidFill>
              </a:rPr>
              <a:t>  </a:t>
            </a:r>
          </a:p>
          <a:p>
            <a:r>
              <a:rPr lang="en-US" sz="2400" err="1">
                <a:solidFill>
                  <a:srgbClr val="404040"/>
                </a:solidFill>
              </a:rPr>
              <a:t>Vist</a:t>
            </a:r>
            <a:r>
              <a:rPr lang="en-US" sz="2400" dirty="0">
                <a:solidFill>
                  <a:srgbClr val="404040"/>
                </a:solidFill>
              </a:rPr>
              <a:t> </a:t>
            </a:r>
            <a:r>
              <a:rPr lang="en-US" sz="2400" err="1">
                <a:solidFill>
                  <a:srgbClr val="404040"/>
                </a:solidFill>
              </a:rPr>
              <a:t>initiativ</a:t>
            </a:r>
            <a:r>
              <a:rPr lang="en-US" sz="2400" dirty="0">
                <a:solidFill>
                  <a:srgbClr val="404040"/>
                </a:solidFill>
              </a:rPr>
              <a:t>, </a:t>
            </a:r>
            <a:r>
              <a:rPr lang="en-US" sz="2400" err="1">
                <a:solidFill>
                  <a:srgbClr val="404040"/>
                </a:solidFill>
              </a:rPr>
              <a:t>evner</a:t>
            </a:r>
            <a:r>
              <a:rPr lang="en-US" sz="2400" dirty="0">
                <a:solidFill>
                  <a:srgbClr val="404040"/>
                </a:solidFill>
              </a:rPr>
              <a:t> </a:t>
            </a:r>
            <a:r>
              <a:rPr lang="en-US" sz="2400" err="1">
                <a:solidFill>
                  <a:srgbClr val="404040"/>
                </a:solidFill>
              </a:rPr>
              <a:t>og</a:t>
            </a:r>
            <a:r>
              <a:rPr lang="en-US" sz="2400" dirty="0">
                <a:solidFill>
                  <a:srgbClr val="404040"/>
                </a:solidFill>
              </a:rPr>
              <a:t> </a:t>
            </a:r>
            <a:r>
              <a:rPr lang="en-US" sz="2400" err="1">
                <a:solidFill>
                  <a:srgbClr val="404040"/>
                </a:solidFill>
              </a:rPr>
              <a:t>vilje</a:t>
            </a:r>
            <a:r>
              <a:rPr lang="en-US" sz="2400" dirty="0">
                <a:solidFill>
                  <a:srgbClr val="404040"/>
                </a:solidFill>
              </a:rPr>
              <a:t> </a:t>
            </a:r>
            <a:r>
              <a:rPr lang="en-US" sz="2400" err="1">
                <a:solidFill>
                  <a:srgbClr val="404040"/>
                </a:solidFill>
              </a:rPr>
              <a:t>til</a:t>
            </a:r>
            <a:r>
              <a:rPr lang="en-US" sz="2400" dirty="0">
                <a:solidFill>
                  <a:srgbClr val="404040"/>
                </a:solidFill>
              </a:rPr>
              <a:t> </a:t>
            </a:r>
            <a:r>
              <a:rPr lang="en-US" sz="2400" err="1">
                <a:solidFill>
                  <a:srgbClr val="404040"/>
                </a:solidFill>
              </a:rPr>
              <a:t>sosialt</a:t>
            </a:r>
            <a:r>
              <a:rPr lang="en-US" sz="2400" dirty="0">
                <a:solidFill>
                  <a:srgbClr val="404040"/>
                </a:solidFill>
              </a:rPr>
              <a:t> </a:t>
            </a:r>
            <a:r>
              <a:rPr lang="en-US" sz="2400" err="1">
                <a:solidFill>
                  <a:srgbClr val="404040"/>
                </a:solidFill>
              </a:rPr>
              <a:t>medansvar</a:t>
            </a:r>
          </a:p>
          <a:p>
            <a:r>
              <a:rPr lang="en-US" sz="2400" err="1">
                <a:solidFill>
                  <a:srgbClr val="404040"/>
                </a:solidFill>
              </a:rPr>
              <a:t>Gjennomføres</a:t>
            </a:r>
            <a:r>
              <a:rPr lang="en-US" sz="2400" dirty="0">
                <a:solidFill>
                  <a:srgbClr val="404040"/>
                </a:solidFill>
              </a:rPr>
              <a:t> </a:t>
            </a:r>
            <a:r>
              <a:rPr lang="en-US" sz="2400" err="1">
                <a:solidFill>
                  <a:srgbClr val="404040"/>
                </a:solidFill>
              </a:rPr>
              <a:t>distriktsvis</a:t>
            </a:r>
          </a:p>
          <a:p>
            <a:endParaRPr lang="en-US">
              <a:solidFill>
                <a:srgbClr val="404040"/>
              </a:solidFill>
            </a:endParaRPr>
          </a:p>
          <a:p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8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2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06270-3CE6-424B-B840-3B2765C8C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"bli litt kjent med hverandre" </a:t>
            </a:r>
          </a:p>
        </p:txBody>
      </p:sp>
      <p:pic>
        <p:nvPicPr>
          <p:cNvPr id="9" name="Picture 10" descr="A group of people standing around a table&#10;&#10;Description generated with very high confidence">
            <a:extLst>
              <a:ext uri="{FF2B5EF4-FFF2-40B4-BE49-F238E27FC236}">
                <a16:creationId xmlns:a16="http://schemas.microsoft.com/office/drawing/2014/main" id="{6A5D806C-3D71-49D8-AABC-D557DC5BF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83214" y="523010"/>
            <a:ext cx="4297680" cy="3223260"/>
          </a:xfrm>
          <a:prstGeom prst="rect">
            <a:avLst/>
          </a:prstGeom>
        </p:spPr>
      </p:pic>
      <p:pic>
        <p:nvPicPr>
          <p:cNvPr id="3" name="IMG-1591">
            <a:hlinkClick r:id="" action="ppaction://media"/>
            <a:extLst>
              <a:ext uri="{FF2B5EF4-FFF2-40B4-BE49-F238E27FC236}">
                <a16:creationId xmlns:a16="http://schemas.microsoft.com/office/drawing/2014/main" id="{2B6C2CF7-0CFC-4079-B219-4D87AAD2DE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487" y="523010"/>
            <a:ext cx="5730240" cy="32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9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9F930-201F-47FA-B1CB-D8112100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>
            <a:normAutofit/>
          </a:bodyPr>
          <a:lstStyle/>
          <a:p>
            <a:r>
              <a:rPr lang="en-US" sz="2000" err="1"/>
              <a:t>Typologi</a:t>
            </a:r>
            <a:r>
              <a:rPr lang="en-US" sz="2000"/>
              <a:t> </a:t>
            </a:r>
            <a:br>
              <a:rPr lang="en-US" sz="2000"/>
            </a:br>
            <a:r>
              <a:rPr lang="en-US" sz="2000"/>
              <a:t> </a:t>
            </a:r>
            <a:r>
              <a:rPr lang="en-US" sz="2000" err="1"/>
              <a:t>innføring</a:t>
            </a:r>
            <a:r>
              <a:rPr lang="en-US" sz="2000"/>
              <a:t>, team </a:t>
            </a:r>
            <a:r>
              <a:rPr lang="en-US" sz="2000" err="1"/>
              <a:t>og</a:t>
            </a:r>
            <a:r>
              <a:rPr lang="en-US" sz="2000"/>
              <a:t> </a:t>
            </a:r>
            <a:r>
              <a:rPr lang="en-US" sz="2000" err="1"/>
              <a:t>ledelse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D812E-39C1-4C75-8EBE-5257F01AE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81176"/>
            <a:ext cx="3681991" cy="32632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/>
              <a:t>Personlighetstest</a:t>
            </a:r>
            <a:endParaRPr lang="en-US" sz="2400" dirty="0"/>
          </a:p>
          <a:p>
            <a:r>
              <a:rPr lang="en-US" sz="2400" dirty="0" err="1"/>
              <a:t>Jungiansk</a:t>
            </a:r>
            <a:r>
              <a:rPr lang="en-US" sz="2400" dirty="0"/>
              <a:t> </a:t>
            </a:r>
            <a:r>
              <a:rPr lang="en-US" sz="2400" dirty="0" err="1"/>
              <a:t>typeindeks</a:t>
            </a:r>
            <a:r>
              <a:rPr lang="en-US" sz="2400" dirty="0"/>
              <a:t> (JTI)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B9C9C32-1056-4F72-AF89-9663A2BAE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316" y="1293275"/>
            <a:ext cx="5985164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91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9" descr="A picture containing sky, outdoor, boat, train&#10;&#10;Description generated with very high confidence">
            <a:extLst>
              <a:ext uri="{FF2B5EF4-FFF2-40B4-BE49-F238E27FC236}">
                <a16:creationId xmlns:a16="http://schemas.microsoft.com/office/drawing/2014/main" id="{2115EBD1-A89C-4382-8D54-6408FA23B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"/>
          <a:stretch/>
        </p:blipFill>
        <p:spPr>
          <a:xfrm>
            <a:off x="2" y="10"/>
            <a:ext cx="3047695" cy="4571990"/>
          </a:xfrm>
          <a:prstGeom prst="rect">
            <a:avLst/>
          </a:prstGeom>
        </p:spPr>
      </p:pic>
      <p:pic>
        <p:nvPicPr>
          <p:cNvPr id="20" name="Picture 4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603370FA-973E-4E1D-A2BF-DB0935F82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"/>
          <a:stretch/>
        </p:blipFill>
        <p:spPr>
          <a:xfrm>
            <a:off x="3047697" y="10"/>
            <a:ext cx="3047695" cy="4571990"/>
          </a:xfrm>
          <a:prstGeom prst="rect">
            <a:avLst/>
          </a:prstGeom>
        </p:spPr>
      </p:pic>
      <p:pic>
        <p:nvPicPr>
          <p:cNvPr id="33" name="Picture 33" descr="A small boat in a large body of water&#10;&#10;Description generated with very high confidence">
            <a:extLst>
              <a:ext uri="{FF2B5EF4-FFF2-40B4-BE49-F238E27FC236}">
                <a16:creationId xmlns:a16="http://schemas.microsoft.com/office/drawing/2014/main" id="{0790871C-8CDA-4029-BB64-5D2E0ACFB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2384" r="40120"/>
          <a:stretch/>
        </p:blipFill>
        <p:spPr>
          <a:xfrm>
            <a:off x="6095392" y="10"/>
            <a:ext cx="3047695" cy="4571990"/>
          </a:xfrm>
          <a:prstGeom prst="rect">
            <a:avLst/>
          </a:prstGeom>
        </p:spPr>
      </p:pic>
      <p:pic>
        <p:nvPicPr>
          <p:cNvPr id="6" name="Picture 6" descr="A group of people walking down the street&#10;&#10;Description generated with very high confidence">
            <a:extLst>
              <a:ext uri="{FF2B5EF4-FFF2-40B4-BE49-F238E27FC236}">
                <a16:creationId xmlns:a16="http://schemas.microsoft.com/office/drawing/2014/main" id="{F545E29B-C0EA-40F1-8BA3-E06EBEDB23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16" r="19689"/>
          <a:stretch/>
        </p:blipFill>
        <p:spPr>
          <a:xfrm>
            <a:off x="9144305" y="10"/>
            <a:ext cx="3047695" cy="4571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538E41-82FA-48D6-A9AE-2D14E2AF7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753529"/>
            <a:ext cx="8991600" cy="1645759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/>
              <a:t>Bedriftsbesøk - Kleven Verft</a:t>
            </a:r>
          </a:p>
        </p:txBody>
      </p:sp>
    </p:spTree>
    <p:extLst>
      <p:ext uri="{BB962C8B-B14F-4D97-AF65-F5344CB8AC3E}">
        <p14:creationId xmlns:p14="http://schemas.microsoft.com/office/powerpoint/2010/main" val="2954727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A8044-E77E-4FCD-8FBC-7FA8CAE8E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dirty="0" err="1"/>
              <a:t>Merkevare</a:t>
            </a:r>
            <a:r>
              <a:rPr lang="en-US" sz="3200" dirty="0"/>
              <a:t> </a:t>
            </a:r>
            <a:r>
              <a:rPr lang="en-US" sz="3200" dirty="0" err="1"/>
              <a:t>og</a:t>
            </a:r>
            <a:r>
              <a:rPr lang="en-US" sz="3200" dirty="0"/>
              <a:t> </a:t>
            </a:r>
            <a:r>
              <a:rPr lang="en-US" sz="3200" dirty="0" err="1"/>
              <a:t>omdømme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375D415B-13C1-41D4-8F3A-AD254AC7E8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40555"/>
            <a:ext cx="10911840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492181BE-9559-4D09-BBB0-C413B310A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6112"/>
            <a:ext cx="10579608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D29F8333-D955-4DED-9009-47EBE0E8A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45" r="-8" b="5610"/>
          <a:stretch/>
        </p:blipFill>
        <p:spPr>
          <a:xfrm>
            <a:off x="970788" y="970704"/>
            <a:ext cx="3686557" cy="2651760"/>
          </a:xfrm>
          <a:prstGeom prst="rect">
            <a:avLst/>
          </a:prstGeom>
        </p:spPr>
      </p:pic>
      <p:pic>
        <p:nvPicPr>
          <p:cNvPr id="8" name="Picture 9" descr="A group of people standing around a table&#10;&#10;Description generated with very high confidence">
            <a:extLst>
              <a:ext uri="{FF2B5EF4-FFF2-40B4-BE49-F238E27FC236}">
                <a16:creationId xmlns:a16="http://schemas.microsoft.com/office/drawing/2014/main" id="{9F04FCFF-CFFF-42FA-9E6E-52A1C7519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52" b="5633"/>
          <a:stretch/>
        </p:blipFill>
        <p:spPr>
          <a:xfrm>
            <a:off x="4810839" y="970705"/>
            <a:ext cx="6410374" cy="266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45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2D762-EECA-48B5-B4AD-4288D1522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964692"/>
            <a:ext cx="5928637" cy="1188720"/>
          </a:xfrm>
        </p:spPr>
        <p:txBody>
          <a:bodyPr>
            <a:normAutofit/>
          </a:bodyPr>
          <a:lstStyle/>
          <a:p>
            <a:r>
              <a:rPr lang="en-US" dirty="0" err="1"/>
              <a:t>Gruppeoppgave</a:t>
            </a:r>
            <a:r>
              <a:rPr lang="en-US" dirty="0"/>
              <a:t> (Case-</a:t>
            </a:r>
            <a:r>
              <a:rPr lang="en-US" dirty="0" err="1"/>
              <a:t>oppgave</a:t>
            </a:r>
            <a:r>
              <a:rPr lang="en-US" dirty="0"/>
              <a:t>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9BD813E-B362-4A6C-A255-483B8D9EC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638044"/>
            <a:ext cx="5925312" cy="31019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/>
              <a:t>Korleis</a:t>
            </a:r>
            <a:r>
              <a:rPr lang="en-US" sz="2400" dirty="0"/>
              <a:t> </a:t>
            </a:r>
            <a:r>
              <a:rPr lang="en-US" sz="2400" dirty="0" err="1"/>
              <a:t>skal</a:t>
            </a:r>
            <a:r>
              <a:rPr lang="en-US" sz="2400" dirty="0"/>
              <a:t> man </a:t>
            </a:r>
            <a:r>
              <a:rPr lang="en-US" sz="2400" dirty="0" err="1"/>
              <a:t>handtere</a:t>
            </a:r>
            <a:r>
              <a:rPr lang="en-US" sz="2400" dirty="0"/>
              <a:t> </a:t>
            </a:r>
            <a:r>
              <a:rPr lang="en-US" sz="2400" dirty="0" err="1"/>
              <a:t>ein</a:t>
            </a:r>
            <a:r>
              <a:rPr lang="en-US" sz="2400" dirty="0"/>
              <a:t> </a:t>
            </a:r>
            <a:r>
              <a:rPr lang="en-US" sz="2400" dirty="0" err="1"/>
              <a:t>ansatt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henger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bedrifta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 </a:t>
            </a:r>
            <a:r>
              <a:rPr lang="en-US" sz="2400" dirty="0" err="1"/>
              <a:t>sosiale</a:t>
            </a:r>
            <a:r>
              <a:rPr lang="en-US" sz="2400" dirty="0"/>
              <a:t> </a:t>
            </a:r>
            <a:r>
              <a:rPr lang="en-US" sz="2400" dirty="0" err="1"/>
              <a:t>mediar</a:t>
            </a:r>
            <a:r>
              <a:rPr lang="en-US" sz="2400" dirty="0"/>
              <a:t>?</a:t>
            </a: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81C0B619-B9EE-4BCF-BD21-2FDD9F308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-2"/>
            <a:ext cx="4657344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4">
            <a:extLst>
              <a:ext uri="{FF2B5EF4-FFF2-40B4-BE49-F238E27FC236}">
                <a16:creationId xmlns:a16="http://schemas.microsoft.com/office/drawing/2014/main" id="{16D1D6F7-9DAC-4321-A8C7-439E93207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6220" y="315301"/>
            <a:ext cx="4014216" cy="5623561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F445C-76AB-4142-9B48-D79C0DB45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0812" y="479893"/>
            <a:ext cx="3685032" cy="5294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369436A7-56ED-46A1-9183-035782E7F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15" r="4760" b="-5"/>
          <a:stretch/>
        </p:blipFill>
        <p:spPr>
          <a:xfrm>
            <a:off x="8186411" y="665018"/>
            <a:ext cx="3353834" cy="2032419"/>
          </a:xfrm>
          <a:prstGeom prst="rect">
            <a:avLst/>
          </a:prstGeom>
        </p:spPr>
      </p:pic>
      <p:pic>
        <p:nvPicPr>
          <p:cNvPr id="6" name="Picture 6" descr="A group of people sitting at a desk&#10;&#10;Description generated with very high confidence">
            <a:extLst>
              <a:ext uri="{FF2B5EF4-FFF2-40B4-BE49-F238E27FC236}">
                <a16:creationId xmlns:a16="http://schemas.microsoft.com/office/drawing/2014/main" id="{5FC3D117-62E3-4C57-BEF9-1D349570E9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38" r="-1" b="25697"/>
          <a:stretch/>
        </p:blipFill>
        <p:spPr>
          <a:xfrm>
            <a:off x="8186411" y="2854035"/>
            <a:ext cx="3353834" cy="276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34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9AFF2-4961-4F10-9420-A239E17F7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651521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Flerkulturelle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arbeidsforhold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99BE6-BAB4-4D80-BBFF-FFEFFF517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6" descr="A small boat in a large body of water&#10;&#10;Description generated with very high confidence">
            <a:extLst>
              <a:ext uri="{FF2B5EF4-FFF2-40B4-BE49-F238E27FC236}">
                <a16:creationId xmlns:a16="http://schemas.microsoft.com/office/drawing/2014/main" id="{5C887B00-30EC-49B7-AE17-78D0EB3B4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410828"/>
            <a:ext cx="6250769" cy="387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0744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TF00001246</Template>
  <TotalTime>7</TotalTime>
  <Words>78</Words>
  <Application>Microsoft Office PowerPoint</Application>
  <PresentationFormat>Widescreen</PresentationFormat>
  <Paragraphs>33</Paragraphs>
  <Slides>12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5" baseType="lpstr">
      <vt:lpstr>Arial</vt:lpstr>
      <vt:lpstr>Gill Sans MT</vt:lpstr>
      <vt:lpstr>Parcel</vt:lpstr>
      <vt:lpstr>Kven er eg?</vt:lpstr>
      <vt:lpstr>RYLA Rotary Youth Leadership Award</vt:lpstr>
      <vt:lpstr>Kva er ryla?</vt:lpstr>
      <vt:lpstr>"bli litt kjent med hverandre" </vt:lpstr>
      <vt:lpstr>Typologi   innføring, team og ledelse</vt:lpstr>
      <vt:lpstr>Bedriftsbesøk - Kleven Verft</vt:lpstr>
      <vt:lpstr>Merkevare og omdømme</vt:lpstr>
      <vt:lpstr>Gruppeoppgave (Case-oppgave)</vt:lpstr>
      <vt:lpstr>Flerkulturelle arbeidsforhold</vt:lpstr>
      <vt:lpstr>Gruppeoppgave </vt:lpstr>
      <vt:lpstr>Den norske ledermodellen - fremtidens ledelse?</vt:lpstr>
      <vt:lpstr>Avslutning og evaluering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Erlend Lillevik</cp:lastModifiedBy>
  <cp:revision>425</cp:revision>
  <dcterms:created xsi:type="dcterms:W3CDTF">2015-12-01T21:32:24Z</dcterms:created>
  <dcterms:modified xsi:type="dcterms:W3CDTF">2019-03-27T13:16:29Z</dcterms:modified>
</cp:coreProperties>
</file>